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59" r:id="rId2"/>
  </p:sldMasterIdLst>
  <p:notesMasterIdLst>
    <p:notesMasterId r:id="rId46"/>
  </p:notesMasterIdLst>
  <p:sldIdLst>
    <p:sldId id="256" r:id="rId3"/>
    <p:sldId id="271" r:id="rId4"/>
    <p:sldId id="304" r:id="rId5"/>
    <p:sldId id="289" r:id="rId6"/>
    <p:sldId id="294" r:id="rId7"/>
    <p:sldId id="258" r:id="rId8"/>
    <p:sldId id="279" r:id="rId9"/>
    <p:sldId id="290" r:id="rId10"/>
    <p:sldId id="278" r:id="rId11"/>
    <p:sldId id="288" r:id="rId12"/>
    <p:sldId id="296" r:id="rId13"/>
    <p:sldId id="297" r:id="rId14"/>
    <p:sldId id="280" r:id="rId15"/>
    <p:sldId id="303" r:id="rId16"/>
    <p:sldId id="316" r:id="rId17"/>
    <p:sldId id="318" r:id="rId18"/>
    <p:sldId id="291" r:id="rId19"/>
    <p:sldId id="301" r:id="rId20"/>
    <p:sldId id="317" r:id="rId21"/>
    <p:sldId id="302" r:id="rId22"/>
    <p:sldId id="293" r:id="rId23"/>
    <p:sldId id="308" r:id="rId24"/>
    <p:sldId id="281" r:id="rId25"/>
    <p:sldId id="306" r:id="rId26"/>
    <p:sldId id="307" r:id="rId27"/>
    <p:sldId id="305" r:id="rId28"/>
    <p:sldId id="286" r:id="rId29"/>
    <p:sldId id="313" r:id="rId30"/>
    <p:sldId id="314" r:id="rId31"/>
    <p:sldId id="298" r:id="rId32"/>
    <p:sldId id="309" r:id="rId33"/>
    <p:sldId id="312" r:id="rId34"/>
    <p:sldId id="310" r:id="rId35"/>
    <p:sldId id="311" r:id="rId36"/>
    <p:sldId id="319" r:id="rId37"/>
    <p:sldId id="320" r:id="rId38"/>
    <p:sldId id="321" r:id="rId39"/>
    <p:sldId id="322" r:id="rId40"/>
    <p:sldId id="299" r:id="rId41"/>
    <p:sldId id="282" r:id="rId42"/>
    <p:sldId id="300" r:id="rId43"/>
    <p:sldId id="284" r:id="rId44"/>
    <p:sldId id="315" r:id="rId45"/>
  </p:sldIdLst>
  <p:sldSz cx="12192000" cy="6858000"/>
  <p:notesSz cx="7010400" cy="9223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C9"/>
    <a:srgbClr val="F4B9A6"/>
    <a:srgbClr val="FFE564"/>
    <a:srgbClr val="FFE590"/>
    <a:srgbClr val="E9E2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4" autoAdjust="0"/>
    <p:restoredTop sz="86343" autoAdjust="0"/>
  </p:normalViewPr>
  <p:slideViewPr>
    <p:cSldViewPr snapToGrid="0">
      <p:cViewPr varScale="1">
        <p:scale>
          <a:sx n="100" d="100"/>
          <a:sy n="100" d="100"/>
        </p:scale>
        <p:origin x="780" y="78"/>
      </p:cViewPr>
      <p:guideLst/>
    </p:cSldViewPr>
  </p:slideViewPr>
  <p:outlineViewPr>
    <p:cViewPr>
      <p:scale>
        <a:sx n="33" d="100"/>
        <a:sy n="33" d="100"/>
      </p:scale>
      <p:origin x="0" y="-1983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AED01-1B8C-46B0-9777-61587A120752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8188" y="1152525"/>
            <a:ext cx="5534025" cy="3113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38650"/>
            <a:ext cx="5607050" cy="3632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1413"/>
            <a:ext cx="3038475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61413"/>
            <a:ext cx="3038475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C38F1-6E39-40F1-88E7-B5A648E20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4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http://www.boxofficemojo.com/alltime/world/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45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</a:t>
            </a:r>
            <a:r>
              <a:rPr lang="en-US" baseline="0" dirty="0"/>
              <a:t> have used existing sample tables, like those in SCOTT, but not everyone has that installed, and I wanted the audience to learn how to create an external table on top of a CSV file.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You must have CREATE ANY DIRECTORY privilege to create a directory.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48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ORACLE_DATAPUMP is the only other TYPE option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32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ORA_ROWSCN – approximate upper bound, not exact</a:t>
            </a:r>
          </a:p>
          <a:p>
            <a:r>
              <a:rPr lang="en-US" dirty="0">
                <a:effectLst/>
              </a:rPr>
              <a:t>SCN_TO_TIMESTAMP</a:t>
            </a:r>
          </a:p>
          <a:p>
            <a:r>
              <a:rPr lang="en-US" dirty="0">
                <a:effectLst/>
              </a:rPr>
              <a:t>Can use a TIMESTAMP literal or a TO_TIMESTAMP</a:t>
            </a:r>
            <a:r>
              <a:rPr lang="en-US" baseline="0" dirty="0">
                <a:effectLst/>
              </a:rPr>
              <a:t> conversion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24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604800 seconds to increase to one week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74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Ensure that you go back far enough, otherwise the first row in the results will have an invalid</a:t>
            </a:r>
            <a:r>
              <a:rPr lang="en-US" baseline="0" dirty="0"/>
              <a:t> </a:t>
            </a:r>
            <a:r>
              <a:rPr lang="en-US" baseline="0" dirty="0" err="1"/>
              <a:t>versions_starttime</a:t>
            </a:r>
            <a:r>
              <a:rPr lang="en-US" baseline="0" dirty="0"/>
              <a:t> and </a:t>
            </a:r>
            <a:r>
              <a:rPr lang="en-US" baseline="0" dirty="0" err="1"/>
              <a:t>versions_startscn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77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baseline="0" dirty="0"/>
              <a:t> wanted to show the use of this cool data dictionary view to get the </a:t>
            </a:r>
            <a:r>
              <a:rPr lang="en-US" baseline="0" dirty="0" err="1"/>
              <a:t>logon_user</a:t>
            </a:r>
            <a:r>
              <a:rPr lang="en-US" baseline="0" dirty="0"/>
              <a:t> and </a:t>
            </a:r>
            <a:r>
              <a:rPr lang="en-US" baseline="0" dirty="0" err="1"/>
              <a:t>undo_sql</a:t>
            </a:r>
            <a:r>
              <a:rPr lang="en-US" baseline="0" dirty="0"/>
              <a:t> for the transaction, but it doesn’t work in my 12.1.0.2 setup. It says ORA-01295 the data dictionary view contents don’t match the log files. Odd. My 12.1.0.2 demo database also claims to be a container database, but it reports its name as ORCL12C but its actual name is ORCL. And when I try to alter </a:t>
            </a:r>
            <a:r>
              <a:rPr lang="en-US" baseline="0" dirty="0" err="1"/>
              <a:t>undo_retention</a:t>
            </a:r>
            <a:r>
              <a:rPr lang="en-US" baseline="0" dirty="0"/>
              <a:t>, it says ORA-65040: operation not allowed from within a pluggable database. Odd. Here is the statement that would have been cool to demonstrate:</a:t>
            </a:r>
          </a:p>
          <a:p>
            <a:r>
              <a:rPr lang="en-US" dirty="0"/>
              <a:t>SELECT </a:t>
            </a:r>
            <a:r>
              <a:rPr lang="en-US" dirty="0" err="1"/>
              <a:t>xid</a:t>
            </a:r>
            <a:r>
              <a:rPr lang="en-US" dirty="0"/>
              <a:t>, operation, </a:t>
            </a:r>
            <a:r>
              <a:rPr lang="en-US" dirty="0" err="1"/>
              <a:t>start_scn</a:t>
            </a:r>
            <a:r>
              <a:rPr lang="en-US" dirty="0"/>
              <a:t>, </a:t>
            </a:r>
            <a:r>
              <a:rPr lang="en-US" dirty="0" err="1"/>
              <a:t>commit_scn</a:t>
            </a:r>
            <a:r>
              <a:rPr lang="en-US" dirty="0"/>
              <a:t>, </a:t>
            </a:r>
            <a:r>
              <a:rPr lang="en-US" dirty="0" err="1"/>
              <a:t>logon_user</a:t>
            </a:r>
            <a:r>
              <a:rPr lang="en-US" dirty="0"/>
              <a:t>, </a:t>
            </a:r>
            <a:r>
              <a:rPr lang="en-US" dirty="0" err="1"/>
              <a:t>undo_sql</a:t>
            </a:r>
            <a:endParaRPr lang="en-US" dirty="0"/>
          </a:p>
          <a:p>
            <a:r>
              <a:rPr lang="en-US" dirty="0"/>
              <a:t>FROM   </a:t>
            </a:r>
            <a:r>
              <a:rPr lang="en-US" dirty="0" err="1"/>
              <a:t>flashback_transaction_query</a:t>
            </a:r>
            <a:endParaRPr lang="en-US" dirty="0"/>
          </a:p>
          <a:p>
            <a:r>
              <a:rPr lang="en-US" dirty="0"/>
              <a:t>WHERE  </a:t>
            </a:r>
            <a:r>
              <a:rPr lang="en-US" dirty="0" err="1"/>
              <a:t>xid</a:t>
            </a:r>
            <a:r>
              <a:rPr lang="en-US" dirty="0"/>
              <a:t> = HEXTORAW('0D001D00FD000000'); -- </a:t>
            </a:r>
            <a:r>
              <a:rPr lang="en-US" dirty="0" err="1"/>
              <a:t>versions_xid</a:t>
            </a:r>
            <a:r>
              <a:rPr lang="en-US" dirty="0"/>
              <a:t> hold the hex ID of the transaction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07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DDL changes include TRUNCATE and constraint</a:t>
            </a:r>
            <a:r>
              <a:rPr lang="en-US" baseline="0" dirty="0"/>
              <a:t> additions</a:t>
            </a:r>
            <a:endParaRPr lang="en-US" dirty="0"/>
          </a:p>
          <a:p>
            <a:r>
              <a:rPr lang="en-US" dirty="0"/>
              <a:t>Must have execute privilege on DBMS_FLASHBACK for the SCN function to work,</a:t>
            </a:r>
            <a:r>
              <a:rPr lang="en-US" baseline="0" dirty="0"/>
              <a:t> otherwise it just gives you an “invalid identifier” error, which is misleading.</a:t>
            </a:r>
          </a:p>
          <a:p>
            <a:r>
              <a:rPr lang="en-US" baseline="0" dirty="0"/>
              <a:t>Tried the experiment above later that night. Found that when the last DDL (creation) was at 23:15:37, I wasn’t able to see any data prior to 23:15:42, 5 seconds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37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 FLASHBACK ANY TABLE,</a:t>
            </a:r>
            <a:r>
              <a:rPr lang="en-US" baseline="0" dirty="0"/>
              <a:t> SELECT ANY DICTIONARY or SELECT_CATALOG_ROLE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10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</a:t>
            </a:r>
            <a:r>
              <a:rPr lang="en-US" baseline="0" dirty="0"/>
              <a:t> you want to optimize the data archive with compression you must purchase the advanced compression option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64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Must</a:t>
            </a:r>
            <a:r>
              <a:rPr lang="en-US" baseline="0" dirty="0"/>
              <a:t> disable FDA before dropping an FDA-enabled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20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Period is either YEAR, MONTH or DAY</a:t>
            </a:r>
          </a:p>
          <a:p>
            <a:r>
              <a:rPr lang="en-US" dirty="0"/>
              <a:t>There are many details missing from this slide, like the DBA_FLASHBACK views that show you the archives and the tablespaces</a:t>
            </a:r>
            <a:r>
              <a:rPr lang="en-US" baseline="0" dirty="0"/>
              <a:t> associated with the archives, how to modify an archive, purge an archive, add a tablespace to an archive, remove a tablespace from the archive, modify its retention, disassociate a table with an archive, etc.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*_FLASHBACK_ARCHIVE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*_FLASHBACK_ARCHIVE_TS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*_FLASHBACK_ARCHIVE_TABLES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41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</a:t>
            </a:r>
            <a:r>
              <a:rPr lang="en-US" baseline="0" dirty="0"/>
              <a:t> other valid values for </a:t>
            </a:r>
            <a:r>
              <a:rPr lang="en-US" baseline="0" dirty="0" err="1"/>
              <a:t>set_context_level</a:t>
            </a:r>
            <a:r>
              <a:rPr lang="en-US" baseline="0" dirty="0"/>
              <a:t> are NONE and TYPICAL (which only saves off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user ID, global user ID and the hostname)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76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</a:t>
            </a:r>
            <a:r>
              <a:rPr lang="en-US" baseline="0" dirty="0"/>
              <a:t> good reasons to flashback database: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Complete data disaster, perhaps from a nefarious actor on the system. In this case, flashback to a specified date and time.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Restore all the tables altered by a complex test back to their state prior to the test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/>
              <a:t>*Manually remove guaranteed restore points, or you will quickly run out of space and grind the database to a halt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C38F1-6E39-40F1-88E7-B5A648E2002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04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2623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9954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7202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8553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3572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848744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30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294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2546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4158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84746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35669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7196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04959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07068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47966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91389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67657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56286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99160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47518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181446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6018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56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630F8-A43F-4985-B28B-48665E9115B5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D541E-1EFB-4720-A85E-9E646AF9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9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bartisans.com/" TargetMode="External"/><Relationship Id="rId2" Type="http://schemas.openxmlformats.org/officeDocument/2006/relationships/hyperlink" Target="http://www.dbsherpa.com/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linkedin.com/in/billcoulam" TargetMode="External"/><Relationship Id="rId4" Type="http://schemas.openxmlformats.org/officeDocument/2006/relationships/hyperlink" Target="mailto:bill.coulam@dbsherpa.com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bsherpa.com/docs/oracle/scripts/DisneyMovies.sq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dbsherpa.com/docs/oracle/scripts/DisneyMovies.csv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database/121/ADFNS/adfns_flashback.htm#ADFNS0100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database/121/ADFNS/adfns_flashback.htm#ADFNS0100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database/121/ADFNS/adfns_flashback.htm#ADFNS01011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database/121/ADMIN/tables.htm#GUID-16E1CE4C-0189-4CF5-8047-F5039587D130" TargetMode="Externa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057" y="126320"/>
            <a:ext cx="9144000" cy="2387600"/>
          </a:xfrm>
        </p:spPr>
        <p:txBody>
          <a:bodyPr anchor="t">
            <a:normAutofit/>
          </a:bodyPr>
          <a:lstStyle/>
          <a:p>
            <a:pPr algn="l"/>
            <a:r>
              <a:rPr lang="en-US" sz="8000" dirty="0" err="1">
                <a:solidFill>
                  <a:schemeClr val="bg1"/>
                </a:solidFill>
              </a:rPr>
              <a:t>Doh</a:t>
            </a:r>
            <a:r>
              <a:rPr lang="en-US" sz="8000" dirty="0">
                <a:solidFill>
                  <a:schemeClr val="bg1"/>
                </a:solidFill>
              </a:rPr>
              <a:t>!</a:t>
            </a:r>
            <a:br>
              <a:rPr lang="en-US" sz="8000" dirty="0">
                <a:solidFill>
                  <a:schemeClr val="bg1"/>
                </a:solidFill>
              </a:rPr>
            </a:br>
            <a:r>
              <a:rPr lang="en-US" sz="8000" dirty="0">
                <a:solidFill>
                  <a:schemeClr val="bg1"/>
                </a:solidFill>
              </a:rPr>
              <a:t>Where’s My Data!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85057" y="2812327"/>
            <a:ext cx="9144000" cy="1061403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Recovering Data without</a:t>
            </a:r>
          </a:p>
          <a:p>
            <a:pPr algn="l"/>
            <a:r>
              <a:rPr lang="en-US" sz="3200" dirty="0">
                <a:solidFill>
                  <a:srgbClr val="FFFF00"/>
                </a:solidFill>
              </a:rPr>
              <a:t>a DBA or RMAN</a:t>
            </a:r>
          </a:p>
        </p:txBody>
      </p:sp>
    </p:spTree>
    <p:extLst>
      <p:ext uri="{BB962C8B-B14F-4D97-AF65-F5344CB8AC3E}">
        <p14:creationId xmlns:p14="http://schemas.microsoft.com/office/powerpoint/2010/main" val="381777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5725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We will learn the various methods available to a novice DBA* or database developer to recover data without turning to RMAN.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 had to learn most of these methods the hard way. My desire is to save at least one of you an afternoon of adrenaline-rich panic.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Note: This will be about flashback features, except flashback database and flashback transaction/transaction query.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	If you are an experienced DBA, your time may be better spent in another class.</a:t>
            </a:r>
          </a:p>
        </p:txBody>
      </p:sp>
    </p:spTree>
    <p:extLst>
      <p:ext uri="{BB962C8B-B14F-4D97-AF65-F5344CB8AC3E}">
        <p14:creationId xmlns:p14="http://schemas.microsoft.com/office/powerpoint/2010/main" val="367968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Typographic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</a:t>
            </a:r>
            <a:r>
              <a:rPr lang="en-US" dirty="0">
                <a:solidFill>
                  <a:srgbClr val="C00000"/>
                </a:solidFill>
              </a:rPr>
              <a:t>significant text </a:t>
            </a:r>
            <a:r>
              <a:rPr lang="en-US" dirty="0"/>
              <a:t>on the slide</a:t>
            </a:r>
          </a:p>
          <a:p>
            <a:r>
              <a:rPr lang="en-US" dirty="0"/>
              <a:t>A </a:t>
            </a:r>
            <a:r>
              <a:rPr lang="en-US" i="1" dirty="0">
                <a:solidFill>
                  <a:srgbClr val="00B050"/>
                </a:solidFill>
              </a:rPr>
              <a:t>parameter</a:t>
            </a:r>
            <a:r>
              <a:rPr lang="en-US" dirty="0"/>
              <a:t> that must be substituted with a real value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SQL or PL/SQL code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Database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object identifier</a:t>
            </a:r>
          </a:p>
          <a:p>
            <a:r>
              <a:rPr lang="en-US" dirty="0"/>
              <a:t>*Indicates the slide notes contain further detail or important caveats</a:t>
            </a:r>
          </a:p>
        </p:txBody>
      </p:sp>
    </p:spTree>
    <p:extLst>
      <p:ext uri="{BB962C8B-B14F-4D97-AF65-F5344CB8AC3E}">
        <p14:creationId xmlns:p14="http://schemas.microsoft.com/office/powerpoint/2010/main" val="371856340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 mistake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release_decade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('1930', '1940', '1950', '1960', '1970', '1980', '1990', '2000', '2010');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65 rows deleted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COMMIT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34138476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 mistake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UPDATE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gross_receipts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406000000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movie_name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'Frozen';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COMMIT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dbms_lock.sleep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(60);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UPDATE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gross_receipts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1276500000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movie_name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'Frozen';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COMMIT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57300619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Speaker: Bill Coulam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dirty="0"/>
              <a:t>Contacts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400" dirty="0"/>
              <a:t>Website: </a:t>
            </a:r>
            <a:r>
              <a:rPr lang="en" sz="2400" dirty="0">
                <a:hlinkClick r:id="rId2"/>
              </a:rPr>
              <a:t>dbsherpa.com</a:t>
            </a:r>
            <a:r>
              <a:rPr lang="en" sz="2400" dirty="0"/>
              <a:t> (blog) and </a:t>
            </a:r>
            <a:r>
              <a:rPr lang="en" sz="2400" dirty="0">
                <a:hlinkClick r:id="rId3"/>
              </a:rPr>
              <a:t>dbartisans.com</a:t>
            </a:r>
            <a:endParaRPr lang="en" sz="2400" dirty="0"/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400" dirty="0"/>
              <a:t>Twitter: @billcoulam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400" dirty="0"/>
              <a:t>Email: </a:t>
            </a:r>
            <a:r>
              <a:rPr lang="en" sz="2400" dirty="0">
                <a:hlinkClick r:id="rId4"/>
              </a:rPr>
              <a:t>bill.coulam@dbsherpa.com</a:t>
            </a:r>
            <a:endParaRPr lang="en" sz="2400" dirty="0"/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400" dirty="0"/>
              <a:t>LinkedIn: </a:t>
            </a:r>
            <a:r>
              <a:rPr lang="en" sz="2400" dirty="0">
                <a:hlinkClick r:id="rId5"/>
              </a:rPr>
              <a:t>billcoulam</a:t>
            </a:r>
            <a:endParaRPr lang="en" sz="2400" dirty="0"/>
          </a:p>
          <a:p>
            <a:pPr marL="76200" lvl="0" indent="0">
              <a:spcBef>
                <a:spcPts val="0"/>
              </a:spcBef>
              <a:buSzPct val="100000"/>
              <a:buNone/>
            </a:pPr>
            <a:endParaRPr lang="en" sz="2400" dirty="0"/>
          </a:p>
          <a:p>
            <a:pPr marL="76200" lvl="0" indent="0">
              <a:spcBef>
                <a:spcPts val="0"/>
              </a:spcBef>
              <a:buSzPct val="100000"/>
              <a:buNone/>
            </a:pPr>
            <a:r>
              <a:rPr lang="en" sz="2400" dirty="0"/>
              <a:t>Experience and Focus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000" dirty="0"/>
              <a:t>C, C++, Java, JavaScript and </a:t>
            </a:r>
            <a:r>
              <a:rPr lang="en" sz="2000" b="1" dirty="0"/>
              <a:t>PL/SQL since 1995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000" b="1" dirty="0"/>
              <a:t>Oracle data/database design and tuning since 1997</a:t>
            </a:r>
          </a:p>
          <a:p>
            <a:pPr marL="457200" indent="-381000">
              <a:spcBef>
                <a:spcPts val="0"/>
              </a:spcBef>
              <a:buSzPct val="100000"/>
            </a:pPr>
            <a:r>
              <a:rPr lang="en" sz="2000" b="1" dirty="0"/>
              <a:t>Passionate about best programming/design practices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000" dirty="0"/>
              <a:t>Andersen Consulting - San Francisco, Denver, Herndon VA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000" dirty="0"/>
              <a:t>New Global Telecom - Denver, CO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000" dirty="0"/>
              <a:t>The Structure Group - Houston, TX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000" dirty="0"/>
              <a:t>Church of Jesus Christ of Latter Day Saints - SLC, UT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000" dirty="0"/>
              <a:t>Speaker at RMOUG, IOUG, ODTUG and UTOUG since 2001</a:t>
            </a:r>
          </a:p>
          <a:p>
            <a:pPr marL="457200" lvl="0" indent="-381000">
              <a:spcBef>
                <a:spcPts val="0"/>
              </a:spcBef>
              <a:buSzPct val="100000"/>
            </a:pPr>
            <a:r>
              <a:rPr lang="en" sz="2000" dirty="0"/>
              <a:t>2015 Oracle Developer of the Year nominee</a:t>
            </a:r>
          </a:p>
        </p:txBody>
      </p:sp>
    </p:spTree>
    <p:extLst>
      <p:ext uri="{BB962C8B-B14F-4D97-AF65-F5344CB8AC3E}">
        <p14:creationId xmlns:p14="http://schemas.microsoft.com/office/powerpoint/2010/main" val="3863529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know that feeling you get when…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51375"/>
          </a:xfrm>
        </p:spPr>
        <p:txBody>
          <a:bodyPr>
            <a:normAutofit/>
          </a:bodyPr>
          <a:lstStyle/>
          <a:p>
            <a:r>
              <a:rPr lang="en-US" dirty="0"/>
              <a:t>…you are peacefully dreaming, then find yourself falling and you wake up in a cold sweat, heart-pounding, breath racing?</a:t>
            </a:r>
          </a:p>
          <a:p>
            <a:r>
              <a:rPr lang="en-US" dirty="0"/>
              <a:t>…you executed and committed a script or statement meant for dev, but then realize you had been connected to production?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Both feel about the same, right?</a:t>
            </a:r>
          </a:p>
          <a:p>
            <a:pPr marL="0" indent="0">
              <a:buNone/>
            </a:pPr>
            <a:r>
              <a:rPr lang="en-US" dirty="0"/>
              <a:t>This is known as the fight-or-flight response and is based on an innate sense of self-preservation…and sheer terror.</a:t>
            </a:r>
          </a:p>
        </p:txBody>
      </p:sp>
    </p:spTree>
    <p:extLst>
      <p:ext uri="{BB962C8B-B14F-4D97-AF65-F5344CB8AC3E}">
        <p14:creationId xmlns:p14="http://schemas.microsoft.com/office/powerpoint/2010/main" val="933007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4029"/>
            <a:ext cx="10515600" cy="511293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Take a deep breath.</a:t>
            </a:r>
          </a:p>
          <a:p>
            <a:pPr marL="0" indent="0" algn="ctr">
              <a:buNone/>
            </a:pPr>
            <a:r>
              <a:rPr lang="en-US" sz="4400" dirty="0"/>
              <a:t>You’re going to be OK.</a:t>
            </a:r>
          </a:p>
          <a:p>
            <a:pPr marL="0" indent="0" algn="ctr">
              <a:buNone/>
            </a:pPr>
            <a:r>
              <a:rPr lang="en-US" sz="4400" dirty="0"/>
              <a:t>The missing data can be recovered.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4595994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Setup to run the examples</a:t>
            </a:r>
          </a:p>
          <a:p>
            <a:r>
              <a:rPr lang="en-US" dirty="0"/>
              <a:t>Restore one or more rows</a:t>
            </a:r>
          </a:p>
          <a:p>
            <a:r>
              <a:rPr lang="en-US" dirty="0"/>
              <a:t>Restore all the rows</a:t>
            </a:r>
          </a:p>
          <a:p>
            <a:r>
              <a:rPr lang="en-US" dirty="0"/>
              <a:t>Restore one or more tables</a:t>
            </a:r>
          </a:p>
          <a:p>
            <a:r>
              <a:rPr lang="en-US" strike="sngStrike" dirty="0"/>
              <a:t>Restore a whole database</a:t>
            </a:r>
          </a:p>
        </p:txBody>
      </p:sp>
    </p:spTree>
    <p:extLst>
      <p:ext uri="{BB962C8B-B14F-4D97-AF65-F5344CB8AC3E}">
        <p14:creationId xmlns:p14="http://schemas.microsoft.com/office/powerpoint/2010/main" val="1961229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Examples: 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Download the following files to a folder on your laptop: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http://dbsherpa.com/docs/oracle/scripts/DisneyMovies.sql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http://dbsherpa.com/docs/oracle/scripts/DisneyMovies.csv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Create a “directory” that Oracle can use to read the csv file, e.g.</a:t>
            </a:r>
          </a:p>
          <a:p>
            <a:pPr marL="0" indent="0">
              <a:buNone/>
            </a:pP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CREATE OR REPLACE DIRECTORY TEMP_DIR AS 'C:\Temp';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dirty="0"/>
              <a:t>Run the </a:t>
            </a:r>
            <a:r>
              <a:rPr lang="en-US" dirty="0" err="1"/>
              <a:t>disney_movies.sql</a:t>
            </a:r>
            <a:r>
              <a:rPr lang="en-US" dirty="0"/>
              <a:t> script in your personal Oracle database, replacing MY_DIR with the name of the directory you created in step 2 above</a:t>
            </a:r>
          </a:p>
          <a:p>
            <a:pPr lvl="1"/>
            <a:r>
              <a:rPr lang="en-US" dirty="0"/>
              <a:t>You will need CREATE TABLE privilege</a:t>
            </a:r>
          </a:p>
        </p:txBody>
      </p:sp>
    </p:spTree>
    <p:extLst>
      <p:ext uri="{BB962C8B-B14F-4D97-AF65-F5344CB8AC3E}">
        <p14:creationId xmlns:p14="http://schemas.microsoft.com/office/powerpoint/2010/main" val="31986835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Examples: Note on External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4143375" cy="482282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movies_stg_csv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movie_decade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VARCHAR2(10)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movie_type_cd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VARCHAR2(2)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movie_name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VARCHAR2(100)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movie_rel_dt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VARCHAR2(30)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movie_prod_partners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VARCHAR2(500)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ORGANIZATION EXTERNAL (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TYPE ORACLE_LOADER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DEFAULT DIRECTORY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temp_dir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ACCESS PARAMETERS (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RECORDS DELIMITED BY NEWLINE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SKIP 1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FIELDS TERMINATED BY ',' OPTIONALLY ENCLOSED BY '"'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MISSING FIELD VALUES ARE NULL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LOCATION ('DisneyMovies.csv')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REJECT LIMIT UNLIMITED;</a:t>
            </a:r>
          </a:p>
        </p:txBody>
      </p:sp>
      <p:sp>
        <p:nvSpPr>
          <p:cNvPr id="6" name="Arrow: Left 5"/>
          <p:cNvSpPr/>
          <p:nvPr/>
        </p:nvSpPr>
        <p:spPr>
          <a:xfrm>
            <a:off x="3062287" y="3351213"/>
            <a:ext cx="5043487" cy="4333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Read-only table will be found outside the database</a:t>
            </a:r>
          </a:p>
        </p:txBody>
      </p:sp>
      <p:sp>
        <p:nvSpPr>
          <p:cNvPr id="7" name="Arrow: Left 6"/>
          <p:cNvSpPr/>
          <p:nvPr/>
        </p:nvSpPr>
        <p:spPr>
          <a:xfrm>
            <a:off x="3464719" y="3611364"/>
            <a:ext cx="5043487" cy="4333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API that interprets the external data</a:t>
            </a:r>
          </a:p>
        </p:txBody>
      </p:sp>
      <p:sp>
        <p:nvSpPr>
          <p:cNvPr id="8" name="Arrow: Left 7"/>
          <p:cNvSpPr/>
          <p:nvPr/>
        </p:nvSpPr>
        <p:spPr>
          <a:xfrm>
            <a:off x="4002881" y="3871514"/>
            <a:ext cx="5264944" cy="4333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Where the external data and error logs will be found</a:t>
            </a:r>
          </a:p>
        </p:txBody>
      </p:sp>
      <p:sp>
        <p:nvSpPr>
          <p:cNvPr id="10" name="Arrow: Left 9"/>
          <p:cNvSpPr/>
          <p:nvPr/>
        </p:nvSpPr>
        <p:spPr>
          <a:xfrm>
            <a:off x="4002881" y="5705277"/>
            <a:ext cx="5264944" cy="4333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Name of the data file(s) in the DEFAULT DIRECTORY</a:t>
            </a:r>
          </a:p>
        </p:txBody>
      </p:sp>
      <p:sp>
        <p:nvSpPr>
          <p:cNvPr id="11" name="Arrow: Left 10"/>
          <p:cNvSpPr/>
          <p:nvPr/>
        </p:nvSpPr>
        <p:spPr>
          <a:xfrm>
            <a:off x="3062287" y="6163964"/>
            <a:ext cx="5264944" cy="4333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How many errors to allow before halting. Default = 0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181475" y="1825624"/>
            <a:ext cx="2962275" cy="1525589"/>
            <a:chOff x="4181475" y="1825624"/>
            <a:chExt cx="2962275" cy="1525589"/>
          </a:xfrm>
        </p:grpSpPr>
        <p:sp>
          <p:nvSpPr>
            <p:cNvPr id="5" name="Arrow: Left 4"/>
            <p:cNvSpPr/>
            <p:nvPr/>
          </p:nvSpPr>
          <p:spPr>
            <a:xfrm>
              <a:off x="4457700" y="2181225"/>
              <a:ext cx="2686050" cy="8001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Table Declaration</a:t>
              </a:r>
            </a:p>
          </p:txBody>
        </p:sp>
        <p:sp>
          <p:nvSpPr>
            <p:cNvPr id="12" name="Right Brace 11"/>
            <p:cNvSpPr/>
            <p:nvPr/>
          </p:nvSpPr>
          <p:spPr>
            <a:xfrm>
              <a:off x="4181475" y="1825624"/>
              <a:ext cx="276225" cy="1525589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181474" y="4179688"/>
            <a:ext cx="5541170" cy="1525589"/>
            <a:chOff x="4181474" y="4179688"/>
            <a:chExt cx="5541170" cy="1525589"/>
          </a:xfrm>
        </p:grpSpPr>
        <p:sp>
          <p:nvSpPr>
            <p:cNvPr id="9" name="Arrow: Left 8"/>
            <p:cNvSpPr/>
            <p:nvPr/>
          </p:nvSpPr>
          <p:spPr>
            <a:xfrm>
              <a:off x="4457700" y="4179688"/>
              <a:ext cx="5264944" cy="1525589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How ORACLE_LOADER is to interpret the data</a:t>
              </a:r>
            </a:p>
          </p:txBody>
        </p:sp>
        <p:sp>
          <p:nvSpPr>
            <p:cNvPr id="14" name="Right Brace 13"/>
            <p:cNvSpPr/>
            <p:nvPr/>
          </p:nvSpPr>
          <p:spPr>
            <a:xfrm>
              <a:off x="4181474" y="4244876"/>
              <a:ext cx="276225" cy="1400375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4989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Setup to run the examples</a:t>
            </a:r>
          </a:p>
          <a:p>
            <a:r>
              <a:rPr lang="en-US" b="1" dirty="0">
                <a:solidFill>
                  <a:srgbClr val="C00000"/>
                </a:solidFill>
              </a:rPr>
              <a:t>Restore one or more rows</a:t>
            </a:r>
          </a:p>
          <a:p>
            <a:r>
              <a:rPr lang="en-US" dirty="0"/>
              <a:t>Restore rows from long ago</a:t>
            </a:r>
          </a:p>
          <a:p>
            <a:r>
              <a:rPr lang="en-US" dirty="0"/>
              <a:t>Restore one or more tables</a:t>
            </a:r>
          </a:p>
          <a:p>
            <a:r>
              <a:rPr lang="en-US" strike="sngStrike" dirty="0"/>
              <a:t>Restore a whole database</a:t>
            </a:r>
          </a:p>
        </p:txBody>
      </p:sp>
    </p:spTree>
    <p:extLst>
      <p:ext uri="{BB962C8B-B14F-4D97-AF65-F5344CB8AC3E}">
        <p14:creationId xmlns:p14="http://schemas.microsoft.com/office/powerpoint/2010/main" val="1724649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Restore One or More Rows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Oracle’s “</a:t>
            </a:r>
            <a:r>
              <a:rPr lang="en-US" dirty="0">
                <a:solidFill>
                  <a:srgbClr val="C00000"/>
                </a:solidFill>
                <a:hlinkClick r:id="rId3"/>
              </a:rPr>
              <a:t>Flashback Query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Use to restore or view data from a certain point in time</a:t>
            </a:r>
          </a:p>
          <a:p>
            <a:pPr lvl="1"/>
            <a:r>
              <a:rPr lang="en-US" dirty="0"/>
              <a:t>Could be used to provide users with a self-service “undo” feature if they notice mistakes soon enough</a:t>
            </a:r>
          </a:p>
          <a:p>
            <a:r>
              <a:rPr lang="en-US" dirty="0"/>
              <a:t>Use “AS OF TIMESTAMP </a:t>
            </a:r>
            <a:r>
              <a:rPr lang="en-US" i="1" dirty="0" err="1">
                <a:solidFill>
                  <a:srgbClr val="00B050"/>
                </a:solidFill>
              </a:rPr>
              <a:t>timestamp</a:t>
            </a:r>
            <a:r>
              <a:rPr lang="en-US" dirty="0"/>
              <a:t>” after the table name to peer into the past</a:t>
            </a:r>
          </a:p>
          <a:p>
            <a:pPr marL="457200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movies</a:t>
            </a:r>
          </a:p>
          <a:p>
            <a:pPr marL="457200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AS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TIMESTAMP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SYSTIMESTAMP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INTERVAL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'10'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MINUTE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/>
              <a:t>There is also the less cluttered “AS OF SCN </a:t>
            </a:r>
            <a:r>
              <a:rPr lang="en-US" i="1" dirty="0" err="1">
                <a:solidFill>
                  <a:srgbClr val="00B050"/>
                </a:solidFill>
              </a:rPr>
              <a:t>scn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Have you automated the recording of SCN before every change? Me neither.</a:t>
            </a:r>
          </a:p>
        </p:txBody>
      </p:sp>
    </p:spTree>
    <p:extLst>
      <p:ext uri="{BB962C8B-B14F-4D97-AF65-F5344CB8AC3E}">
        <p14:creationId xmlns:p14="http://schemas.microsoft.com/office/powerpoint/2010/main" val="542438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 Limits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771650"/>
            <a:ext cx="989647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How far back in time you can reach is sometimes trial and error, resulting in errors like these: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ORA-01466: unable to read data – table definition has changed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ORA-01555: snapshot too old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ORA-30052: invalid lower limit snapshot expression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Figuring out when the problem took place, and whether your undo extends back that far, is most of the battle.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UNDO_RETENTION parameter defaults to 900 seconds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Change as SYS (12g: in CDB) using this:</a:t>
            </a:r>
          </a:p>
          <a:p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ALTER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SYSTEM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undo_retention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86400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SCOPE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BOTH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UNDO tablespace needs to be big enough to honor any custom retention setting. Or have DBA set it to auto-tune.</a:t>
            </a:r>
          </a:p>
        </p:txBody>
      </p:sp>
    </p:spTree>
    <p:extLst>
      <p:ext uri="{BB962C8B-B14F-4D97-AF65-F5344CB8AC3E}">
        <p14:creationId xmlns:p14="http://schemas.microsoft.com/office/powerpoint/2010/main" val="980378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Versions Query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1850"/>
          </a:xfrm>
        </p:spPr>
        <p:txBody>
          <a:bodyPr>
            <a:normAutofit fontScale="40000" lnSpcReduction="20000"/>
          </a:bodyPr>
          <a:lstStyle/>
          <a:p>
            <a:r>
              <a:rPr lang="en-US" sz="5000" dirty="0"/>
              <a:t>To determine how far back you need to go, you can guess using Flashback Query, or pinpoint the approximate time or </a:t>
            </a:r>
            <a:r>
              <a:rPr lang="en-US" sz="5000" dirty="0">
                <a:solidFill>
                  <a:srgbClr val="C00000"/>
                </a:solidFill>
              </a:rPr>
              <a:t>precise SCN </a:t>
            </a:r>
            <a:r>
              <a:rPr lang="en-US" sz="5000" dirty="0"/>
              <a:t>of change using </a:t>
            </a:r>
            <a:r>
              <a:rPr lang="en-US" sz="5000" dirty="0">
                <a:hlinkClick r:id="rId3"/>
              </a:rPr>
              <a:t>Flashback Version Query</a:t>
            </a:r>
            <a:r>
              <a:rPr lang="en-US" sz="5000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m.*,</a:t>
            </a:r>
          </a:p>
          <a:p>
            <a:pPr marL="0" indent="0">
              <a:buNone/>
            </a:pP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NVL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versions_operation,</a:t>
            </a:r>
            <a:r>
              <a:rPr lang="en-US" sz="45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'I</a:t>
            </a:r>
            <a:r>
              <a:rPr lang="en-US" sz="45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dml_op_cd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versions_starttime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vs_start_dtm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</a:p>
          <a:p>
            <a:pPr marL="0" indent="0">
              <a:buNone/>
            </a:pP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versions_endtime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vs_end_dtm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versions_startscn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vs_start_scn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versions_endscn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vs_end_scn</a:t>
            </a:r>
            <a:endParaRPr lang="en-US" sz="45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4500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</a:t>
            </a:r>
            <a:r>
              <a:rPr lang="en-US" sz="4500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BETWEEN</a:t>
            </a:r>
            <a:endParaRPr lang="en-US" sz="4500" dirty="0">
              <a:solidFill>
                <a:srgbClr val="C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TIMESTAMP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SYSTIMESTAMP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-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INTERVAL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'1'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HOUR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AND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SYSTIMESTAMP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</a:t>
            </a:r>
          </a:p>
          <a:p>
            <a:pPr marL="0" indent="0">
              <a:buNone/>
            </a:pP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WHERE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m.movie_name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sz="45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'Frozen'</a:t>
            </a:r>
            <a:endParaRPr lang="en-US" sz="45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ORDER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BY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vs_start_dtm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NULLS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45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FIRST</a:t>
            </a:r>
            <a:r>
              <a:rPr lang="en-US" sz="45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264715948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Versions Query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615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Because time marches on, getting that first timestamp right can be difficult. And if you don’t get it just right, the value for </a:t>
            </a:r>
            <a:r>
              <a:rPr lang="en-US" dirty="0" err="1"/>
              <a:t>versions_starttime</a:t>
            </a:r>
            <a:r>
              <a:rPr lang="en-US" dirty="0"/>
              <a:t> and </a:t>
            </a:r>
            <a:r>
              <a:rPr lang="en-US" dirty="0" err="1"/>
              <a:t>versions_startscn</a:t>
            </a:r>
            <a:r>
              <a:rPr lang="en-US" dirty="0"/>
              <a:t> for the first row will be empty (misleading &amp; incorrect)</a:t>
            </a:r>
          </a:p>
          <a:p>
            <a:endParaRPr lang="en-US" dirty="0"/>
          </a:p>
          <a:p>
            <a:pPr marL="0" lvl="0" indent="0">
              <a:buNone/>
            </a:pP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m.*,</a:t>
            </a:r>
          </a:p>
          <a:p>
            <a:pPr marL="0" lvl="0" indent="0">
              <a:buNone/>
            </a:pP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NVL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versions_operation,</a:t>
            </a:r>
            <a:r>
              <a:rPr lang="en-US" sz="21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'I</a:t>
            </a:r>
            <a:r>
              <a:rPr lang="en-US" sz="21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dml_op_cd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</a:p>
          <a:p>
            <a:pPr marL="0" lvl="0" indent="0">
              <a:buNone/>
            </a:pP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versions_starttime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vs_start_dtm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</a:p>
          <a:p>
            <a:pPr marL="0" lvl="0" indent="0">
              <a:buNone/>
            </a:pP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versions_endtime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vs_end_dtm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</a:p>
          <a:p>
            <a:pPr marL="0" lvl="0" indent="0">
              <a:buNone/>
            </a:pP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versions_startscn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vs_start_scn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</a:p>
          <a:p>
            <a:pPr marL="0" lvl="0" indent="0">
              <a:buNone/>
            </a:pP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versions_endscn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vs_end_scn</a:t>
            </a:r>
            <a:r>
              <a:rPr lang="en-US" sz="210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endParaRPr lang="en-US" sz="21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lvl="0" indent="0">
              <a:buNone/>
            </a:pP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versions_xid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txn_id</a:t>
            </a:r>
            <a:endParaRPr lang="en-US" sz="21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lvl="0" indent="0">
              <a:buNone/>
            </a:pP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</a:t>
            </a:r>
          </a:p>
          <a:p>
            <a:pPr marL="0" lvl="0" indent="0">
              <a:buNone/>
            </a:pP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BETWEEN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TIMESTAMP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MINVALUE</a:t>
            </a:r>
            <a:r>
              <a:rPr lang="en-US" sz="2100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AND</a:t>
            </a:r>
            <a:r>
              <a:rPr lang="en-US" sz="2100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MAXVALUE</a:t>
            </a:r>
            <a:r>
              <a:rPr lang="en-US" sz="2100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</a:t>
            </a:r>
          </a:p>
          <a:p>
            <a:pPr marL="0" lvl="0" indent="0">
              <a:buNone/>
            </a:pP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WHERE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m.movie_name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sz="21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'Frozen'</a:t>
            </a:r>
            <a:endParaRPr lang="en-US" sz="21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lvl="0" indent="0">
              <a:buNone/>
            </a:pP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ORDER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BY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vs_start_dtm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NULLS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FIRST</a:t>
            </a:r>
            <a:r>
              <a:rPr lang="en-US" sz="21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2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12528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79950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/>
              <a:t>Use FQ to determine when rows were inserted, deleted or updated</a:t>
            </a:r>
          </a:p>
          <a:p>
            <a:endParaRPr lang="en-US" sz="4000" dirty="0"/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COUNT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(*)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movies;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COUNT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(*)</a:t>
            </a:r>
          </a:p>
          <a:p>
            <a:pPr marL="0" indent="0">
              <a:buNone/>
            </a:pPr>
            <a:r>
              <a:rPr lang="en-US" i="1" dirty="0">
                <a:solidFill>
                  <a:srgbClr val="3399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----------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391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COUNT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(*)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OF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(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-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INTERVAL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'10'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MINUTE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COUNT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(*)</a:t>
            </a:r>
          </a:p>
          <a:p>
            <a:pPr marL="0" indent="0">
              <a:buNone/>
            </a:pPr>
            <a:r>
              <a:rPr lang="en-US" i="1" dirty="0">
                <a:solidFill>
                  <a:srgbClr val="3399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----------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456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39654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275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Use FQ to mine the differences using MINUS or OUTER JOIN to juxtapose old and new values.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OF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–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			   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INTERVAL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'10'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minute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MINUS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movies;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66 rows selected</a:t>
            </a:r>
          </a:p>
          <a:p>
            <a:pPr marL="0" indent="0">
              <a:buNone/>
            </a:pP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28956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Use FQ to juxtapose the differences using LEFT OUTER JOIN: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WITH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old_mov_tab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OF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SCN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2776510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WHERE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movie_name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'Frozen'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m.movie_id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,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om.movie_name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old_movie_name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m.movie_name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,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om.release_dt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old_release_dt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m.release_dt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,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om.gross_receipts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old_gross_receipts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m.gross_receipts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 m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LEFT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JOIN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old_mov_tab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om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om.movie_id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m.movie_id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WHERE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m.movie_name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'Frozen'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4440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 for Restoration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Restore just one row, typically using an ID of interest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INSERT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INTO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		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OF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- 								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INTERVAL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'10'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MINUTE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WHERE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movie_name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'Moana'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</a:p>
          <a:p>
            <a:pPr marL="0" lv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 row inserted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754595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 for Restoration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1"/>
            <a:ext cx="10515600" cy="45910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Or restore many rows at once, typically using MINUS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INSERT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INTO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OF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-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INTERVAL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'10'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minute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WHERE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movie_name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&lt;&gt;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'Frozen'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MINUS</a:t>
            </a:r>
            <a:endParaRPr lang="en-US" dirty="0">
              <a:solidFill>
                <a:srgbClr val="C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movies;</a:t>
            </a:r>
          </a:p>
          <a:p>
            <a:pPr marL="0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65 rows inserted</a:t>
            </a:r>
          </a:p>
        </p:txBody>
      </p:sp>
    </p:spTree>
    <p:extLst>
      <p:ext uri="{BB962C8B-B14F-4D97-AF65-F5344CB8AC3E}">
        <p14:creationId xmlns:p14="http://schemas.microsoft.com/office/powerpoint/2010/main" val="1581140210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 for Restoration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FQ just to restore a single column value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UPDATE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gross_receipts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(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gross_receipts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OF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   TO_TIMESTAMP(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'2016Oct20 23:20:42'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							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YYYYMonDD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HH24:MI:SS'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WHERE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movie_name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'Frozen'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WHERE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movie_name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'Frozen'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480191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Cannot go back further than the last DDL change.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DDL changes invalidate undo data for the table altered</a:t>
            </a:r>
          </a:p>
          <a:p>
            <a:pPr lvl="1"/>
            <a:r>
              <a:rPr lang="en-US" dirty="0"/>
              <a:t>The all/user/</a:t>
            </a:r>
            <a:r>
              <a:rPr lang="en-US" dirty="0" err="1"/>
              <a:t>dba_objects.last_ddl_time</a:t>
            </a:r>
            <a:r>
              <a:rPr lang="en-US" dirty="0"/>
              <a:t> can help determine last DDL change, but it’s still inexact (undo size, activity and other factors):</a:t>
            </a:r>
          </a:p>
          <a:p>
            <a:pPr lvl="2"/>
            <a:r>
              <a:rPr lang="en-US" dirty="0"/>
              <a:t>For example, I created this table at 5:31pm, but at 11pm, I could not reach back to 5:31:10 when the table was whole. Kept trying every minute until I hit </a:t>
            </a:r>
            <a:r>
              <a:rPr lang="en-US" dirty="0" err="1"/>
              <a:t>paydirt</a:t>
            </a:r>
            <a:r>
              <a:rPr lang="en-US" dirty="0"/>
              <a:t> at 6pm, which was too late, after rows had already been deleted.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714" y="4561106"/>
            <a:ext cx="9813086" cy="161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5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TIMESTAMP is not precise</a:t>
            </a:r>
          </a:p>
          <a:p>
            <a:pPr lvl="1"/>
            <a:r>
              <a:rPr lang="en-US" dirty="0"/>
              <a:t>There is a +- 3 seconds margin of error you need to be aware of.</a:t>
            </a:r>
          </a:p>
          <a:p>
            <a:pPr lvl="2"/>
            <a:r>
              <a:rPr lang="en-US" dirty="0"/>
              <a:t>I’ve seen upwards of 8 seconds difference from time recorded in </a:t>
            </a:r>
            <a:r>
              <a:rPr lang="en-US" dirty="0" err="1"/>
              <a:t>versions_starttime</a:t>
            </a:r>
            <a:endParaRPr lang="en-US" dirty="0"/>
          </a:p>
          <a:p>
            <a:pPr lvl="1"/>
            <a:r>
              <a:rPr lang="en-US" dirty="0"/>
              <a:t>To be exact, you will need the SCN at the time of the change</a:t>
            </a:r>
          </a:p>
          <a:p>
            <a:r>
              <a:rPr lang="en-US" dirty="0"/>
              <a:t>Obtain SCN using </a:t>
            </a:r>
            <a:r>
              <a:rPr lang="en-US" dirty="0" err="1"/>
              <a:t>dbms_flashback.get_system_change_number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DBA must grant EXECUTE privilege on DBMS_FLASHBACK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sys.dbms_flashback.get_system_change_number</a:t>
            </a:r>
            <a:endParaRPr lang="en-US" sz="24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dual;</a:t>
            </a:r>
          </a:p>
        </p:txBody>
      </p:sp>
    </p:spTree>
    <p:extLst>
      <p:ext uri="{BB962C8B-B14F-4D97-AF65-F5344CB8AC3E}">
        <p14:creationId xmlns:p14="http://schemas.microsoft.com/office/powerpoint/2010/main" val="1405930069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table alias needed, it follows the </a:t>
            </a:r>
            <a:r>
              <a:rPr lang="en-US" b="1" dirty="0"/>
              <a:t>entire</a:t>
            </a:r>
            <a:r>
              <a:rPr lang="en-US" dirty="0"/>
              <a:t> timestamp clause:</a:t>
            </a:r>
          </a:p>
          <a:p>
            <a:endParaRPr lang="en-US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COUNT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(m.*)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movies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SYSTIMESTAMP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INTERVAL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'10'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MINUTE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 m;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Arrow: Striped Right 3"/>
          <p:cNvSpPr/>
          <p:nvPr/>
        </p:nvSpPr>
        <p:spPr>
          <a:xfrm rot="12559879">
            <a:off x="8496302" y="3212386"/>
            <a:ext cx="895350" cy="93345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926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Query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you are going to be investigating data at the same point in time with lots of queries, save time and headache by temporarily creating a view that includes the lengthy AS OF clause.</a:t>
            </a:r>
          </a:p>
          <a:p>
            <a:pPr lvl="1"/>
            <a:r>
              <a:rPr lang="en-US" dirty="0"/>
              <a:t>This makes querying the past data much easier and the SQL less cluttered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CREATE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REPLACE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VIEW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movies_snap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endParaRPr lang="en-US" sz="24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OF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TIMESTAMP</a:t>
            </a:r>
            <a:endParaRPr lang="en-US" sz="24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 </a:t>
            </a:r>
            <a:r>
              <a:rPr lang="en-US" sz="18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TO_TIMESTAMP(</a:t>
            </a:r>
            <a:r>
              <a:rPr lang="en-US" sz="1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'2016Oct20 23:15:42'</a:t>
            </a:r>
            <a:r>
              <a:rPr lang="en-US" sz="18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'YYYYMonDD HH24:MI:SS'</a:t>
            </a:r>
            <a:r>
              <a:rPr lang="en-US" sz="18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09564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DBMS_FLASHBACK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Basically a time machine, of sorts.</a:t>
            </a:r>
          </a:p>
          <a:p>
            <a:r>
              <a:rPr lang="en-US" dirty="0"/>
              <a:t>Change the current time setting by calling</a:t>
            </a:r>
          </a:p>
          <a:p>
            <a:pPr marL="457200" lvl="1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dbms_flashback.enable_at_time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i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timestamp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457200" lvl="1" indent="0">
              <a:buNone/>
            </a:pPr>
            <a:r>
              <a:rPr lang="en-US" dirty="0"/>
              <a:t>or</a:t>
            </a:r>
          </a:p>
          <a:p>
            <a:pPr marL="457200" lvl="2" indent="0">
              <a:spcBef>
                <a:spcPts val="1000"/>
              </a:spcBef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enable_at_system_change_number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dirty="0"/>
              <a:t>Now queries will be run at that time, </a:t>
            </a:r>
            <a:r>
              <a:rPr lang="en-US" b="1" dirty="0"/>
              <a:t>without</a:t>
            </a:r>
            <a:r>
              <a:rPr lang="en-US" dirty="0"/>
              <a:t> the need for “as of” or “versions between” special query syntax.</a:t>
            </a:r>
          </a:p>
          <a:p>
            <a:r>
              <a:rPr lang="en-US" dirty="0"/>
              <a:t>Return time to normal by calling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dbms_flashback.disable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504697686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Restore All the Rows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Based on Oracle’s “Flashback Table”</a:t>
            </a:r>
          </a:p>
          <a:p>
            <a:r>
              <a:rPr lang="en-US" dirty="0"/>
              <a:t>Must be using automatic undo management</a:t>
            </a:r>
          </a:p>
          <a:p>
            <a:r>
              <a:rPr lang="en-US" dirty="0"/>
              <a:t>Can be done online</a:t>
            </a:r>
          </a:p>
          <a:p>
            <a:r>
              <a:rPr lang="en-US" dirty="0"/>
              <a:t>Maintains all attributes, indexes, triggers and constraints</a:t>
            </a:r>
          </a:p>
          <a:p>
            <a:r>
              <a:rPr lang="en-US" dirty="0"/>
              <a:t>Best used to recover from a complex update that touched all rows</a:t>
            </a:r>
          </a:p>
          <a:p>
            <a:r>
              <a:rPr lang="en-US" dirty="0"/>
              <a:t>Good idea to record the SCN before flashing back</a:t>
            </a:r>
          </a:p>
          <a:p>
            <a:r>
              <a:rPr lang="en-US" dirty="0"/>
              <a:t>Restores all the data to a point in time, SCN or restore point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FLASHBACK TABLE movies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TO TIMESTAMP (SYSTIMESTAMP - INTERVAL '5' minutes);</a:t>
            </a:r>
          </a:p>
        </p:txBody>
      </p:sp>
    </p:spTree>
    <p:extLst>
      <p:ext uri="{BB962C8B-B14F-4D97-AF65-F5344CB8AC3E}">
        <p14:creationId xmlns:p14="http://schemas.microsoft.com/office/powerpoint/2010/main" val="1423587743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Table Limits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Cannot flash back to a point before the last DDL (structural) change</a:t>
            </a:r>
          </a:p>
          <a:p>
            <a:r>
              <a:rPr lang="en-US" dirty="0"/>
              <a:t>Must have one of three system </a:t>
            </a:r>
            <a:r>
              <a:rPr lang="en-US" dirty="0" err="1"/>
              <a:t>privs</a:t>
            </a:r>
            <a:r>
              <a:rPr lang="en-US" dirty="0"/>
              <a:t>* or the FLASHBACK </a:t>
            </a:r>
            <a:r>
              <a:rPr lang="en-US" dirty="0" err="1"/>
              <a:t>priv</a:t>
            </a:r>
            <a:r>
              <a:rPr lang="en-US" dirty="0"/>
              <a:t> on the object</a:t>
            </a:r>
          </a:p>
          <a:p>
            <a:r>
              <a:rPr lang="en-US" dirty="0"/>
              <a:t>Cannot be a cluster, materialized view, AQ table, static data dictionary tables, system tables, remote tables, object tables, nested tables, or individual table partitions or </a:t>
            </a:r>
            <a:r>
              <a:rPr lang="en-US" dirty="0" err="1"/>
              <a:t>subpartitions</a:t>
            </a:r>
            <a:r>
              <a:rPr lang="en-US" dirty="0"/>
              <a:t>.</a:t>
            </a:r>
          </a:p>
          <a:p>
            <a:r>
              <a:rPr lang="en-US" dirty="0"/>
              <a:t>The table must have row movement enabled</a:t>
            </a:r>
          </a:p>
        </p:txBody>
      </p:sp>
    </p:spTree>
    <p:extLst>
      <p:ext uri="{BB962C8B-B14F-4D97-AF65-F5344CB8AC3E}">
        <p14:creationId xmlns:p14="http://schemas.microsoft.com/office/powerpoint/2010/main" val="2866195095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Setup to run the examples</a:t>
            </a:r>
          </a:p>
          <a:p>
            <a:r>
              <a:rPr lang="en-US" dirty="0"/>
              <a:t>Restore one or more rows</a:t>
            </a:r>
          </a:p>
          <a:p>
            <a:r>
              <a:rPr lang="en-US" b="1" dirty="0">
                <a:solidFill>
                  <a:srgbClr val="C00000"/>
                </a:solidFill>
              </a:rPr>
              <a:t>Restore rows from long ago</a:t>
            </a:r>
          </a:p>
          <a:p>
            <a:r>
              <a:rPr lang="en-US" dirty="0"/>
              <a:t>Restore one or more tables</a:t>
            </a:r>
          </a:p>
          <a:p>
            <a:r>
              <a:rPr lang="en-US" strike="sngStrike" dirty="0"/>
              <a:t>Restore a whole database</a:t>
            </a:r>
          </a:p>
        </p:txBody>
      </p:sp>
    </p:spTree>
    <p:extLst>
      <p:ext uri="{BB962C8B-B14F-4D97-AF65-F5344CB8AC3E}">
        <p14:creationId xmlns:p14="http://schemas.microsoft.com/office/powerpoint/2010/main" val="2920459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Restore Rows from Long 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Oracle’s “</a:t>
            </a:r>
            <a:r>
              <a:rPr lang="en-US" dirty="0">
                <a:hlinkClick r:id="rId3"/>
              </a:rPr>
              <a:t>Flashback Data Archive</a:t>
            </a:r>
            <a:r>
              <a:rPr lang="en-US" dirty="0"/>
              <a:t>”</a:t>
            </a:r>
          </a:p>
          <a:p>
            <a:r>
              <a:rPr lang="en-US" dirty="0">
                <a:solidFill>
                  <a:srgbClr val="C00000"/>
                </a:solidFill>
              </a:rPr>
              <a:t>Free</a:t>
            </a:r>
            <a:r>
              <a:rPr lang="en-US" dirty="0"/>
              <a:t>* and included as of 11.2.0.4</a:t>
            </a:r>
          </a:p>
          <a:p>
            <a:r>
              <a:rPr lang="en-US" dirty="0"/>
              <a:t>Stores changes in permanent tables instead of UNDO</a:t>
            </a:r>
          </a:p>
          <a:p>
            <a:pPr lvl="1"/>
            <a:r>
              <a:rPr lang="en-US" dirty="0"/>
              <a:t>You specify retention (days, </a:t>
            </a:r>
            <a:r>
              <a:rPr lang="en-US" dirty="0">
                <a:solidFill>
                  <a:srgbClr val="C00000"/>
                </a:solidFill>
              </a:rPr>
              <a:t>months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years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DDL changes to the table don’t affect retention</a:t>
            </a:r>
          </a:p>
          <a:p>
            <a:r>
              <a:rPr lang="en-US" dirty="0">
                <a:solidFill>
                  <a:srgbClr val="C00000"/>
                </a:solidFill>
              </a:rPr>
              <a:t>Uses the same syntax as Flashback Query</a:t>
            </a:r>
          </a:p>
          <a:p>
            <a:r>
              <a:rPr lang="en-US" dirty="0">
                <a:solidFill>
                  <a:srgbClr val="C00000"/>
                </a:solidFill>
              </a:rPr>
              <a:t>Can completely replace custom audit triggers and column-level audit tables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355367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Data Archive and its Limits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table to be audited cannot be nested, temporary, remote, or external. Cannot be a materialized view or AQ table either.</a:t>
            </a:r>
          </a:p>
          <a:p>
            <a:r>
              <a:rPr lang="en-US" dirty="0"/>
              <a:t>The table cannot have LONG or nested columns.</a:t>
            </a:r>
          </a:p>
          <a:p>
            <a:r>
              <a:rPr lang="en-US" dirty="0"/>
              <a:t>None of the table’s columns can be named </a:t>
            </a:r>
            <a:r>
              <a:rPr lang="da-DK" dirty="0"/>
              <a:t>STARTSCN, ENDSCN, RID, XID, OP, or OPERATION</a:t>
            </a:r>
          </a:p>
          <a:p>
            <a:r>
              <a:rPr lang="da-DK" dirty="0"/>
              <a:t>A given FDA can be made the default FDA for the database</a:t>
            </a:r>
          </a:p>
          <a:p>
            <a:r>
              <a:rPr lang="da-DK" dirty="0"/>
              <a:t>A given FDA can be supported by one or more tablespaces</a:t>
            </a:r>
          </a:p>
          <a:p>
            <a:r>
              <a:rPr lang="da-DK" dirty="0"/>
              <a:t>Must have FLASHBACK ARCHIVE ADMINISTER priv in order to disable a table from FDA (ALTER TABLE...NO FLASHBACK ARCHIVE)</a:t>
            </a:r>
          </a:p>
          <a:p>
            <a:r>
              <a:rPr lang="en-US" dirty="0"/>
              <a:t>FDA-enabled table cannot endure a move, split, merge, or coalesce partitions or </a:t>
            </a:r>
            <a:r>
              <a:rPr lang="en-US" dirty="0" err="1"/>
              <a:t>subpartitions</a:t>
            </a:r>
            <a:r>
              <a:rPr lang="en-US" dirty="0"/>
              <a:t>, move tables, or convert LONG columns to LOB columns.</a:t>
            </a:r>
            <a:endParaRPr lang="da-DK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919627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Data Archive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Simple configuration of a flashback data archive and auditing a table: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 DBA, create a separate tablespace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 DBA, Create a new data archive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CREATE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FLASHBACK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ARCHIVE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i="1" dirty="0" err="1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archive_name</a:t>
            </a:r>
            <a:endParaRPr lang="en-US" i="1" dirty="0">
              <a:solidFill>
                <a:srgbClr val="00B05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TABLESPACE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i="1" dirty="0" err="1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tablespace_name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RETENTION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i="1" dirty="0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i="1" dirty="0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period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As DBA, grant FLASHBACK ARCHIVE </a:t>
            </a:r>
            <a:r>
              <a:rPr lang="en-US" dirty="0" err="1"/>
              <a:t>priv</a:t>
            </a:r>
            <a:r>
              <a:rPr lang="en-US" dirty="0"/>
              <a:t> to schema with the table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Associate your critical table to the data archive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ALTER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TABLE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i="1" dirty="0" err="1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table_name</a:t>
            </a:r>
            <a:endParaRPr lang="en-US" i="1" dirty="0">
              <a:solidFill>
                <a:srgbClr val="00B05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FLASHBACK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ARCHIVE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i="1" dirty="0" err="1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archive_name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0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Data Archive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CREATE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TABLESPACE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fda_tblsp</a:t>
            </a:r>
            <a:endParaRPr lang="en-US" sz="24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DATAFILE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'D:\ORACLE\12C\ORADATA\MY12C\</a:t>
            </a:r>
            <a:r>
              <a:rPr lang="en-US" sz="24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fda_tblsp.dbf</a:t>
            </a:r>
            <a:r>
              <a:rPr lang="en-US" sz="24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SIZE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100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M;</a:t>
            </a:r>
          </a:p>
          <a:p>
            <a:pPr marL="0" indent="0">
              <a:buNone/>
            </a:pPr>
            <a:endParaRPr lang="en-US" sz="24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CREATE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FLASHBACK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ARCHIVE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fda_archive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TABLESPACE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fda_tblsp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RETENTION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MONTH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sz="24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GRANT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FLASHBACK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ARCHIVE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ON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fda_archive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TO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core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sz="2400" b="1" dirty="0">
              <a:solidFill>
                <a:srgbClr val="003366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ALTER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TABLE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FLASHBACK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ARCHIVE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fda_archive</a:t>
            </a:r>
            <a:r>
              <a:rPr lang="en-US" sz="24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 you are on 12.1.0.1, you will get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ORA-65131: The feature Flashback Data Archive is not supported in a pluggable database.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 11.2.0.4 or 12.1.0.2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201652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Data Archive – Who? Where?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Nice to know who made the change</a:t>
            </a:r>
          </a:p>
          <a:p>
            <a:r>
              <a:rPr lang="en-US" dirty="0"/>
              <a:t>If your applications are following best practices and placing the authenticated user name in the DB session’s </a:t>
            </a:r>
            <a:r>
              <a:rPr lang="en-US" dirty="0" err="1"/>
              <a:t>client_identifier</a:t>
            </a:r>
            <a:r>
              <a:rPr lang="en-US" dirty="0"/>
              <a:t>, then that will be available for basic auditing and FGA and FDA.</a:t>
            </a:r>
          </a:p>
          <a:p>
            <a:r>
              <a:rPr lang="en-US" dirty="0"/>
              <a:t>On top of the </a:t>
            </a:r>
            <a:r>
              <a:rPr lang="en-US" dirty="0" err="1"/>
              <a:t>pseudocolumns</a:t>
            </a:r>
            <a:r>
              <a:rPr lang="en-US" dirty="0"/>
              <a:t> we’ve already seen in Flashback Versions Query, 12c now stores many of the USERENV attributes and any custom application contexts you might be storing.</a:t>
            </a:r>
          </a:p>
          <a:p>
            <a:r>
              <a:rPr lang="en-US" dirty="0"/>
              <a:t>12c won’t store this metadata by default. Must call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dbms_flashback_archive.set_context_level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'ALL'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dirty="0"/>
              <a:t>as user with the </a:t>
            </a:r>
            <a:r>
              <a:rPr lang="en-US" dirty="0" err="1"/>
              <a:t>priv</a:t>
            </a:r>
            <a:r>
              <a:rPr lang="en-US" dirty="0"/>
              <a:t> to execute that package</a:t>
            </a:r>
          </a:p>
        </p:txBody>
      </p:sp>
    </p:spTree>
    <p:extLst>
      <p:ext uri="{BB962C8B-B14F-4D97-AF65-F5344CB8AC3E}">
        <p14:creationId xmlns:p14="http://schemas.microsoft.com/office/powerpoint/2010/main" val="32220371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Data Archive – Who? Where?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dbms_flashback_archive.get_sys_context</a:t>
            </a:r>
            <a:r>
              <a:rPr lang="en-US" dirty="0"/>
              <a:t> can be tricky</a:t>
            </a:r>
          </a:p>
          <a:p>
            <a:pPr lvl="1"/>
            <a:r>
              <a:rPr lang="en-US" dirty="0"/>
              <a:t>Consistently got:</a:t>
            </a:r>
          </a:p>
          <a:p>
            <a:pPr marL="914400" lvl="2" indent="0">
              <a:buNone/>
            </a:pPr>
            <a:r>
              <a:rPr lang="en-US" dirty="0"/>
              <a:t>ORA-01405: fetched column value is NULL</a:t>
            </a:r>
          </a:p>
          <a:p>
            <a:pPr marL="914400" lvl="2" indent="0">
              <a:buNone/>
            </a:pPr>
            <a:r>
              <a:rPr lang="en-US" dirty="0"/>
              <a:t>ORA-06512: at “SYS.DBMS_FLASHBACK_ARCHIVE”, line 40</a:t>
            </a:r>
          </a:p>
          <a:p>
            <a:pPr marL="914400" lvl="2" indent="0">
              <a:buNone/>
            </a:pPr>
            <a:r>
              <a:rPr lang="en-US" dirty="0"/>
              <a:t>ORA-06512: at “SYS.DBMS_FLASHBACK_ARCHIVE”, line 53</a:t>
            </a:r>
          </a:p>
          <a:p>
            <a:pPr lvl="1"/>
            <a:r>
              <a:rPr lang="en-US" dirty="0"/>
              <a:t>This was because the </a:t>
            </a:r>
            <a:r>
              <a:rPr lang="en-US" dirty="0" err="1"/>
              <a:t>pseudocolumn</a:t>
            </a:r>
            <a:r>
              <a:rPr lang="en-US" dirty="0"/>
              <a:t> </a:t>
            </a:r>
            <a:r>
              <a:rPr lang="en-US" dirty="0" err="1"/>
              <a:t>versions_xid</a:t>
            </a:r>
            <a:r>
              <a:rPr lang="en-US" dirty="0"/>
              <a:t> was NULL for the inserted row. Filter that row out and then it will work.</a:t>
            </a:r>
          </a:p>
        </p:txBody>
      </p:sp>
    </p:spTree>
    <p:extLst>
      <p:ext uri="{BB962C8B-B14F-4D97-AF65-F5344CB8AC3E}">
        <p14:creationId xmlns:p14="http://schemas.microsoft.com/office/powerpoint/2010/main" val="2557666362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Data Archive – Who? Where?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61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m.*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NVL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versions_operation,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'I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dml_op_cd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versions_starttime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valid_from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versions_endtime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valid_until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versions_startscn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valid_from_scn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versions_endscn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valid_until_scn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versions_xid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txn_id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dbms_flashback_archive.get_sys_context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versions_xid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userenv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client_identifier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client_identifier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dbms_flashback_archive.get_sys_context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versions_xid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userenv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session_user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session_user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dbms_flashback_archive.get_sys_context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versions_xid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userenv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ip_address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ip_address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dbms_flashback_archive.get_sys_context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versions_xid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userenv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'module'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MODULE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dbms_flashback_archive.get_sys_context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versions_xid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userenv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os_user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os_user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dbms_flashback_archive.get_sys_context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versions_xid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userenv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sessionid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session_id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BETWEEN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TIMESTAMP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MINVALUE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AND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MAXVALUE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</a:t>
            </a:r>
          </a:p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WHERE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m.movie_name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'Frozen'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AND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versions_operation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&lt;&gt;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'I'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ORDER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BY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valid_from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NULLS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FIRST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peech Bubble: Rectangle with Corners Rounded 3"/>
          <p:cNvSpPr/>
          <p:nvPr/>
        </p:nvSpPr>
        <p:spPr>
          <a:xfrm>
            <a:off x="6096000" y="1905000"/>
            <a:ext cx="3086100" cy="158115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That is rather verbose and unwieldy</a:t>
            </a:r>
          </a:p>
        </p:txBody>
      </p:sp>
    </p:spTree>
    <p:extLst>
      <p:ext uri="{BB962C8B-B14F-4D97-AF65-F5344CB8AC3E}">
        <p14:creationId xmlns:p14="http://schemas.microsoft.com/office/powerpoint/2010/main" val="3875945317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Data Archive – Who? Where?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772150" cy="4737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m.*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NVL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m.versions_operation,</a:t>
            </a:r>
            <a:r>
              <a:rPr lang="en-US" sz="10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'I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dml_op_cd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m.versions_starttime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valid_from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m.versions_endtime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valid_until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m.versions_startscn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valid_from_scn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m.versions_endscn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valid_until_scn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m.versions_xid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txn_id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fda.client_identifier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fda.session_user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fda.ip_address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fda.module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fda.os_user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,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fda.sessionid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movies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BETWEEN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TIMESTAMP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MINVALUE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AND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MAXVALUE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LEFT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JOIN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sys.sys_fba_context_aud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ON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fda.xid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m.versions_xid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WHERE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m.movie_name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'Frozen'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AND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m.versions_operation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&lt;&gt; </a:t>
            </a:r>
            <a:r>
              <a:rPr lang="en-US" sz="1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'I'</a:t>
            </a:r>
            <a:endParaRPr lang="en-US" sz="1000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ORDER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BY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valid_from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NULLS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FIRST</a:t>
            </a:r>
            <a:r>
              <a:rPr lang="en-US" sz="100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Callout: Left Arrow 4"/>
          <p:cNvSpPr/>
          <p:nvPr/>
        </p:nvSpPr>
        <p:spPr>
          <a:xfrm>
            <a:off x="6362700" y="4886325"/>
            <a:ext cx="5114925" cy="1524000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It is a little cleaner and less error prone to optionally join to the SYS view SYS_FBA_CONTEXT_AUD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58744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Setup to run the examples</a:t>
            </a:r>
          </a:p>
          <a:p>
            <a:r>
              <a:rPr lang="en-US" dirty="0"/>
              <a:t>Restore one or more rows</a:t>
            </a:r>
          </a:p>
          <a:p>
            <a:r>
              <a:rPr lang="en-US" dirty="0"/>
              <a:t>Restore rows from long ago</a:t>
            </a:r>
          </a:p>
          <a:p>
            <a:r>
              <a:rPr lang="en-US" b="1" dirty="0">
                <a:solidFill>
                  <a:srgbClr val="C00000"/>
                </a:solidFill>
              </a:rPr>
              <a:t>Restore one or more tables</a:t>
            </a:r>
          </a:p>
          <a:p>
            <a:r>
              <a:rPr lang="en-US" strike="sngStrike" dirty="0"/>
              <a:t>Restore a whole database</a:t>
            </a:r>
          </a:p>
        </p:txBody>
      </p:sp>
    </p:spTree>
    <p:extLst>
      <p:ext uri="{BB962C8B-B14F-4D97-AF65-F5344CB8AC3E}">
        <p14:creationId xmlns:p14="http://schemas.microsoft.com/office/powerpoint/2010/main" val="1419806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Restore One or More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Based on Oracle’s “</a:t>
            </a:r>
            <a:r>
              <a:rPr lang="en-US" dirty="0">
                <a:hlinkClick r:id="rId2"/>
              </a:rPr>
              <a:t>Flashback Drop</a:t>
            </a:r>
            <a:r>
              <a:rPr lang="en-US" dirty="0"/>
              <a:t>”</a:t>
            </a:r>
          </a:p>
          <a:p>
            <a:r>
              <a:rPr lang="en-US" dirty="0"/>
              <a:t>Syntactically it looks just like a flashback table statement, except it uses TO BEFORE DROP instead of TO </a:t>
            </a:r>
            <a:r>
              <a:rPr lang="en-US" i="1" dirty="0">
                <a:solidFill>
                  <a:srgbClr val="00B050"/>
                </a:solidFill>
              </a:rPr>
              <a:t>timestamp</a:t>
            </a:r>
            <a:r>
              <a:rPr lang="en-US" dirty="0"/>
              <a:t>.</a:t>
            </a:r>
          </a:p>
          <a:p>
            <a:r>
              <a:rPr lang="en-US" dirty="0"/>
              <a:t>Instead of using UNDO, it is based on the recycle bin.</a:t>
            </a:r>
          </a:p>
          <a:p>
            <a:r>
              <a:rPr lang="en-US" dirty="0"/>
              <a:t>As long as the table hasn’t been purged, you can query it and flash it back</a:t>
            </a:r>
          </a:p>
          <a:p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CREATE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TABLE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my_employee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hr.employees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DROP</a:t>
            </a:r>
            <a:r>
              <a:rPr lang="en-US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TABLE</a:t>
            </a:r>
            <a:r>
              <a:rPr lang="en-US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my_employee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user_recyclebin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"BIN$/8lLrXvcSlGKLt9L27GLxA==$0";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FLASHBACK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TABLE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my_employee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TO</a:t>
            </a:r>
            <a:r>
              <a:rPr lang="en-US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BEFORE</a:t>
            </a:r>
            <a:r>
              <a:rPr lang="en-US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C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DROP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SELECT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*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FROM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user_recyclebin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17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Setup to run the examples</a:t>
            </a:r>
          </a:p>
          <a:p>
            <a:r>
              <a:rPr lang="en-US" dirty="0"/>
              <a:t>Restore one or more rows</a:t>
            </a:r>
          </a:p>
          <a:p>
            <a:r>
              <a:rPr lang="en-US" dirty="0"/>
              <a:t>Restore rows from long ago</a:t>
            </a:r>
          </a:p>
          <a:p>
            <a:r>
              <a:rPr lang="en-US" dirty="0"/>
              <a:t>Restore one or more tables</a:t>
            </a:r>
          </a:p>
          <a:p>
            <a:r>
              <a:rPr lang="en-US" b="1" strike="sngStrike" dirty="0">
                <a:solidFill>
                  <a:srgbClr val="C00000"/>
                </a:solidFill>
              </a:rPr>
              <a:t>Restore a whole database</a:t>
            </a:r>
          </a:p>
        </p:txBody>
      </p:sp>
    </p:spTree>
    <p:extLst>
      <p:ext uri="{BB962C8B-B14F-4D97-AF65-F5344CB8AC3E}">
        <p14:creationId xmlns:p14="http://schemas.microsoft.com/office/powerpoint/2010/main" val="3785275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Restore a Whole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71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Based on Oracle’s “Flashback Database”</a:t>
            </a:r>
          </a:p>
          <a:p>
            <a:r>
              <a:rPr lang="en-US" dirty="0"/>
              <a:t>Utilizes flashback logs which are kept in the fast recovery area</a:t>
            </a:r>
          </a:p>
          <a:p>
            <a:r>
              <a:rPr lang="en-US" dirty="0"/>
              <a:t>Database must be in </a:t>
            </a:r>
            <a:r>
              <a:rPr lang="en-US" dirty="0" err="1"/>
              <a:t>archivelog</a:t>
            </a:r>
            <a:r>
              <a:rPr lang="en-US" dirty="0"/>
              <a:t> mode (often disabled in non-Prod databases)</a:t>
            </a:r>
          </a:p>
          <a:p>
            <a:r>
              <a:rPr lang="en-US" dirty="0"/>
              <a:t>Set DB_RECOVERY_FILE_DEST and DB_RECOVERY_FILE_DEST_SIZE and DB_FLASHBACK_RETENTION_TARGET</a:t>
            </a:r>
          </a:p>
          <a:p>
            <a:r>
              <a:rPr lang="en-US" dirty="0"/>
              <a:t>The enable it: 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ALTER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DATABASE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FLASHBACK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dirty="0"/>
          </a:p>
          <a:p>
            <a:r>
              <a:rPr lang="en-US" dirty="0"/>
              <a:t>When you suspect it might be needed (like prior to a major or risky release), create a restore point: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CREATE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RESTORE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POINT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i="1" dirty="0" err="1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restore_point_name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[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GUARANTEE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FLASHBACK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DATABASE*</a:t>
            </a:r>
            <a:r>
              <a:rPr lang="en-US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698305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Flashback Database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SHUTDOWN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IMMEDIATE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STARTUP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MOUNT</a:t>
            </a:r>
            <a:endParaRPr lang="en-US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FLASHBACK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DATABASE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TO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{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SCN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i="1" dirty="0" err="1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scn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|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TIME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"TO_DATE('</a:t>
            </a:r>
            <a:r>
              <a:rPr lang="en-US" i="1" dirty="0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date_literal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','</a:t>
            </a:r>
            <a:r>
              <a:rPr lang="en-US" i="1" dirty="0" err="1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date_format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')" |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RESTORE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POINT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i="1" dirty="0" err="1">
                <a:solidFill>
                  <a:srgbClr val="00B05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restore_point_name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ALTER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DATABASE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OPEN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66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RESETLOGS</a:t>
            </a:r>
            <a:r>
              <a:rPr lang="en-US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97887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40845</TotalTime>
  <Words>3327</Words>
  <Application>Microsoft Office PowerPoint</Application>
  <PresentationFormat>Widescreen</PresentationFormat>
  <Paragraphs>453</Paragraphs>
  <Slides>43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Calibri</vt:lpstr>
      <vt:lpstr>Calibri Light</vt:lpstr>
      <vt:lpstr>Courier New</vt:lpstr>
      <vt:lpstr>Times New Roman</vt:lpstr>
      <vt:lpstr>Wingdings 2</vt:lpstr>
      <vt:lpstr>HDOfficeLightV0</vt:lpstr>
      <vt:lpstr>Office Theme</vt:lpstr>
      <vt:lpstr>Doh! Where’s My Data!</vt:lpstr>
      <vt:lpstr>Learning Goals</vt:lpstr>
      <vt:lpstr>Typographic Conventions</vt:lpstr>
      <vt:lpstr>Commit mistake #1</vt:lpstr>
      <vt:lpstr>Commit mistake #2</vt:lpstr>
      <vt:lpstr>Speaker: Bill Coulam</vt:lpstr>
      <vt:lpstr>You know that feeling you get when…</vt:lpstr>
      <vt:lpstr>PowerPoint Presentation</vt:lpstr>
      <vt:lpstr>Agenda</vt:lpstr>
      <vt:lpstr>Working Examples: Setup</vt:lpstr>
      <vt:lpstr>Working Examples: Note on External Tables</vt:lpstr>
      <vt:lpstr>Agenda</vt:lpstr>
      <vt:lpstr>Restore One or More Rows</vt:lpstr>
      <vt:lpstr>Flashback Query Limits</vt:lpstr>
      <vt:lpstr>Flashback Versions Query</vt:lpstr>
      <vt:lpstr>Flashback Versions Query</vt:lpstr>
      <vt:lpstr>Flashback Query</vt:lpstr>
      <vt:lpstr>Flashback Query</vt:lpstr>
      <vt:lpstr>Flashback Query</vt:lpstr>
      <vt:lpstr>Flashback Query for Restoration</vt:lpstr>
      <vt:lpstr>Flashback Query for Restoration</vt:lpstr>
      <vt:lpstr>Flashback Query for Restoration</vt:lpstr>
      <vt:lpstr>Flashback Query Tips</vt:lpstr>
      <vt:lpstr>Flashback Query Tips</vt:lpstr>
      <vt:lpstr>Flashback Query Tips</vt:lpstr>
      <vt:lpstr>Flashback Query Tips</vt:lpstr>
      <vt:lpstr>DBMS_FLASHBACK</vt:lpstr>
      <vt:lpstr>Restore All the Rows</vt:lpstr>
      <vt:lpstr>Flashback Table Limits</vt:lpstr>
      <vt:lpstr>Agenda</vt:lpstr>
      <vt:lpstr>Restore Rows from Long Ago</vt:lpstr>
      <vt:lpstr>Flashback Data Archive and its Limits</vt:lpstr>
      <vt:lpstr>Flashback Data Archive</vt:lpstr>
      <vt:lpstr>Flashback Data Archive</vt:lpstr>
      <vt:lpstr>Flashback Data Archive – Who? Where?</vt:lpstr>
      <vt:lpstr>Flashback Data Archive – Who? Where?</vt:lpstr>
      <vt:lpstr>Flashback Data Archive – Who? Where?</vt:lpstr>
      <vt:lpstr>Flashback Data Archive – Who? Where?</vt:lpstr>
      <vt:lpstr>Agenda</vt:lpstr>
      <vt:lpstr>Restore One or More Tables</vt:lpstr>
      <vt:lpstr>Agenda</vt:lpstr>
      <vt:lpstr>Restore a Whole Database</vt:lpstr>
      <vt:lpstr>Flashback Database Steps</vt:lpstr>
    </vt:vector>
  </TitlesOfParts>
  <Company>LDS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Stateful to Stateless</dc:title>
  <dc:creator>Bill Coulam</dc:creator>
  <cp:lastModifiedBy>Bill Coulam</cp:lastModifiedBy>
  <cp:revision>244</cp:revision>
  <cp:lastPrinted>2016-02-29T19:04:13Z</cp:lastPrinted>
  <dcterms:created xsi:type="dcterms:W3CDTF">2016-02-12T04:55:37Z</dcterms:created>
  <dcterms:modified xsi:type="dcterms:W3CDTF">2016-11-22T01:39:06Z</dcterms:modified>
</cp:coreProperties>
</file>